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</p:sldMasterIdLst>
  <p:notesMasterIdLst>
    <p:notesMasterId r:id="rId20"/>
  </p:notesMasterIdLst>
  <p:sldIdLst>
    <p:sldId id="256" r:id="rId4"/>
    <p:sldId id="257" r:id="rId5"/>
    <p:sldId id="258" r:id="rId6"/>
    <p:sldId id="273" r:id="rId7"/>
    <p:sldId id="259" r:id="rId8"/>
    <p:sldId id="260" r:id="rId9"/>
    <p:sldId id="261" r:id="rId10"/>
    <p:sldId id="264" r:id="rId11"/>
    <p:sldId id="263" r:id="rId12"/>
    <p:sldId id="265" r:id="rId13"/>
    <p:sldId id="266" r:id="rId14"/>
    <p:sldId id="274" r:id="rId15"/>
    <p:sldId id="268" r:id="rId16"/>
    <p:sldId id="269" r:id="rId17"/>
    <p:sldId id="270" r:id="rId18"/>
    <p:sldId id="271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mfortaa" panose="020B0604020202020204" charset="0"/>
      <p:regular r:id="rId25"/>
      <p:bold r:id="rId26"/>
    </p:embeddedFont>
    <p:embeddedFont>
      <p:font typeface="Comfortaa Medium" panose="020B0604020202020204" charset="0"/>
      <p:regular r:id="rId27"/>
      <p:bold r:id="rId28"/>
    </p:embeddedFont>
    <p:embeddedFont>
      <p:font typeface="Comfortaa SemiBold" panose="020B0604020202020204" charset="0"/>
      <p:regular r:id="rId29"/>
      <p:bold r:id="rId30"/>
    </p:embeddedFont>
    <p:embeddedFont>
      <p:font typeface="Inter" panose="020B0604020202020204" charset="0"/>
      <p:regular r:id="rId31"/>
      <p:bold r:id="rId32"/>
    </p:embeddedFont>
    <p:embeddedFont>
      <p:font typeface="Lato Light" panose="020F0502020204030203" pitchFamily="34" charset="0"/>
      <p:regular r:id="rId33"/>
      <p:bold r:id="rId34"/>
      <p:italic r:id="rId35"/>
      <p:boldItalic r:id="rId36"/>
    </p:embeddedFont>
    <p:embeddedFont>
      <p:font typeface="League Spartan" panose="020B0604020202020204" charset="0"/>
      <p:regular r:id="rId37"/>
      <p:bold r:id="rId38"/>
    </p:embeddedFont>
    <p:embeddedFont>
      <p:font typeface="League Spartan Medium" panose="020B0604020202020204" charset="0"/>
      <p:regular r:id="rId39"/>
      <p:bold r:id="rId40"/>
    </p:embeddedFont>
    <p:embeddedFont>
      <p:font typeface="Open Sans Medium" panose="020B0604020202020204" charset="0"/>
      <p:regular r:id="rId41"/>
      <p:bold r:id="rId42"/>
      <p:italic r:id="rId43"/>
      <p:boldItalic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26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9.fntdata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font" Target="fonts/font3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3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Entered text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Here is a brief overview of the drift diffusion model: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drift diffusion model is a model of decision making that describes the process of accumulating evidence over time until a decision threshold is reached. It assumes that when we make simple two-choice decisions, evidence accumulates noisily over time towards one choice or the other.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key components of the model are: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Starting point (z) - this represents any initial bias towards one decision over the other before any evidence is accumulated. It is positioned between two decision thresholds.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Drift rate (v) - this quantifies the average rate of evidence accumulation towards one choice over time. A larger positive drift rate means evidence is accumulating faster for one choice over the other.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Decision thresholds (a and 0) - these represent the amount of evidence needed to make a decision. When evidence reaches the upper or lower threshold, a decision is made.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Noise (s) - this reflects the variability/randomness in the evidence accumulation process.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 evidence accumulates over time, the accumulation process is modeled as a random walk with drift towards a threshold. The time taken to reach a threshold and which threshold is reached first determines the decision made and response time.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Key predictions of the model are that decisions with higher drift rates are made faster and more accurately. It also predicts a speed-accuracy tradeoff - with higher decision thresholds, decisions are made more slowly but with greater accuracy.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model has been very influential in modeling perception, memory, and neuroscience applications involving two-choice decisions. Overall, it provides a simple quantitative framework for evidence accumulation and decision making.</a:t>
            </a: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5c3cefe45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5c3cefe45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3cefe45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5c3cefe45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c70475bc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c70475bc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551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c3cefe45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5c3cefe45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SLIDES_API687025589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SLIDES_API687025589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c70475ec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5c70475ec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SLIDES_API687025589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SLIDES_API687025589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c70475bc0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5c70475bc0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c3cefe45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5c3cefe45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c3cefe45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5c3cefe45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0147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c3cefe45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5c3cefe45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c3cefe45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c3cefe45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c3cefe45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c3cefe45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SLIDES_API68702558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SLIDES_API68702558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c70475bc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c70475bc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642700" y="1589400"/>
            <a:ext cx="6474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9" name="Google Shape;89;p18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/>
          <p:nvPr/>
        </p:nvSpPr>
        <p:spPr>
          <a:xfrm>
            <a:off x="2902137" y="2119803"/>
            <a:ext cx="1623325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2" name="Google Shape;162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1" name="Google Shape;181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90" name="Google Shape;190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191" name="Google Shape;191;p28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6" name="Google Shape;196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7" name="Google Shape;197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8" name="Google Shape;198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9" name="Google Shape;199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00" name="Google Shape;200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201" name="Google Shape;201;p28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1" name="Google Shape;221;p3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2" name="Google Shape;22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4" name="Google Shape;244;p3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ransition spd="med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researchgate.net/profile/Mikkel-Vind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>
            <a:spLocks noGrp="1"/>
          </p:cNvSpPr>
          <p:nvPr>
            <p:ph type="ctrTitle"/>
          </p:nvPr>
        </p:nvSpPr>
        <p:spPr>
          <a:xfrm>
            <a:off x="75009" y="643004"/>
            <a:ext cx="8993981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Comfortaa SemiBold"/>
                <a:ea typeface="Comfortaa SemiBold"/>
                <a:cs typeface="Comfortaa SemiBold"/>
                <a:sym typeface="Comfortaa SemiBold"/>
              </a:rPr>
              <a:t>Modeling Human Perceptual Inference by Drift Diffusion Model and Neural Network</a:t>
            </a:r>
            <a:endParaRPr sz="3000" dirty="0"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53" name="Google Shape;253;p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73" b="1" dirty="0">
                <a:latin typeface="Comfortaa"/>
                <a:ea typeface="Comfortaa"/>
                <a:cs typeface="Comfortaa"/>
                <a:sym typeface="Comfortaa"/>
              </a:rPr>
              <a:t>Group B - (Dataset 3)</a:t>
            </a:r>
            <a:endParaRPr sz="6373" b="1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50" b="1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i="1" dirty="0">
                <a:latin typeface="Comfortaa"/>
                <a:ea typeface="Comfortaa"/>
                <a:cs typeface="Comfortaa"/>
                <a:sym typeface="Comfortaa"/>
              </a:rPr>
              <a:t>Sajjad Rezvani khaledi, Faezeh Sarlakifar, Leou Ying, Rodrigo Jhampier Cáceres </a:t>
            </a:r>
            <a:endParaRPr sz="4400" i="1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i="1" dirty="0">
                <a:latin typeface="Comfortaa"/>
                <a:ea typeface="Comfortaa"/>
                <a:cs typeface="Comfortaa"/>
                <a:sym typeface="Comfortaa"/>
              </a:rPr>
              <a:t>TAs: Alaz Aydin, Shashwati Tripathi</a:t>
            </a:r>
            <a:endParaRPr sz="4400" i="1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i="1" dirty="0">
                <a:latin typeface="Comfortaa"/>
                <a:ea typeface="Comfortaa"/>
                <a:cs typeface="Comfortaa"/>
                <a:sym typeface="Comfortaa"/>
              </a:rPr>
              <a:t>Mentor: Jeff Erlich</a:t>
            </a:r>
            <a:endParaRPr sz="4400" i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175" y="4035675"/>
            <a:ext cx="986975" cy="98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3" name="Google Shape;3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05" y="838778"/>
            <a:ext cx="8771653" cy="41431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4;p50">
            <a:extLst>
              <a:ext uri="{FF2B5EF4-FFF2-40B4-BE49-F238E27FC236}">
                <a16:creationId xmlns:a16="http://schemas.microsoft.com/office/drawing/2014/main" id="{45A886B3-481B-9B09-59F8-26BFD8516E8B}"/>
              </a:ext>
            </a:extLst>
          </p:cNvPr>
          <p:cNvSpPr txBox="1">
            <a:spLocks/>
          </p:cNvSpPr>
          <p:nvPr/>
        </p:nvSpPr>
        <p:spPr>
          <a:xfrm>
            <a:off x="-9791" y="236231"/>
            <a:ext cx="49128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Comfortaa Medium"/>
                <a:ea typeface="Comfortaa Medium"/>
                <a:cs typeface="Comfortaa Medium"/>
                <a:sym typeface="Comfortaa Medium"/>
              </a:rPr>
              <a:t>Reaction Time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40" y="891540"/>
            <a:ext cx="7764780" cy="4118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2740" y="133356"/>
            <a:ext cx="2771260" cy="46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4;p50">
            <a:extLst>
              <a:ext uri="{FF2B5EF4-FFF2-40B4-BE49-F238E27FC236}">
                <a16:creationId xmlns:a16="http://schemas.microsoft.com/office/drawing/2014/main" id="{0F243223-687D-170A-DAF9-8F0C118AE6B9}"/>
              </a:ext>
            </a:extLst>
          </p:cNvPr>
          <p:cNvSpPr txBox="1">
            <a:spLocks/>
          </p:cNvSpPr>
          <p:nvPr/>
        </p:nvSpPr>
        <p:spPr>
          <a:xfrm>
            <a:off x="0" y="332631"/>
            <a:ext cx="49128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Comfortaa Medium"/>
                <a:ea typeface="Comfortaa Medium"/>
                <a:cs typeface="Comfortaa Medium"/>
                <a:sym typeface="Comfortaa Medium"/>
              </a:rPr>
              <a:t>Reaction Time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title"/>
          </p:nvPr>
        </p:nvSpPr>
        <p:spPr>
          <a:xfrm>
            <a:off x="1067108" y="30340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fortaa Medium"/>
                <a:ea typeface="Comfortaa Medium"/>
                <a:cs typeface="Comfortaa Medium"/>
                <a:sym typeface="Comfortaa Medium"/>
              </a:rPr>
              <a:t>The Drift Diffusion Model (DDM)</a:t>
            </a:r>
            <a:endParaRPr dirty="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318" name="Google Shape;31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80047-B92E-C10F-2AB2-D79A529BE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32" y="1392081"/>
            <a:ext cx="4284364" cy="3271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C02083-FC1B-F993-28EB-27CD79E5D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596" y="1263842"/>
            <a:ext cx="4108596" cy="329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09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>
            <a:spLocks noGrp="1"/>
          </p:cNvSpPr>
          <p:nvPr>
            <p:ph type="title"/>
          </p:nvPr>
        </p:nvSpPr>
        <p:spPr>
          <a:xfrm>
            <a:off x="1240375" y="334950"/>
            <a:ext cx="49128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 to find correlation</a:t>
            </a:r>
            <a:endParaRPr dirty="0"/>
          </a:p>
        </p:txBody>
      </p:sp>
      <p:sp>
        <p:nvSpPr>
          <p:cNvPr id="358" name="Google Shape;358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56" name="Google Shape;356;p53"/>
          <p:cNvSpPr txBox="1">
            <a:spLocks noGrp="1"/>
          </p:cNvSpPr>
          <p:nvPr>
            <p:ph type="body" idx="1"/>
          </p:nvPr>
        </p:nvSpPr>
        <p:spPr>
          <a:xfrm>
            <a:off x="632275" y="945114"/>
            <a:ext cx="55209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Logistic Regression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Neural Network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57" name="Google Shape;3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3" y="1711192"/>
            <a:ext cx="9029519" cy="28476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B8EB61-8242-1A40-AC20-EFF5390EFAD5}"/>
              </a:ext>
            </a:extLst>
          </p:cNvPr>
          <p:cNvSpPr/>
          <p:nvPr/>
        </p:nvSpPr>
        <p:spPr>
          <a:xfrm>
            <a:off x="1780032" y="1749552"/>
            <a:ext cx="804672" cy="17678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5310DED-CAA5-EE38-B8A6-B33739CFA737}"/>
              </a:ext>
            </a:extLst>
          </p:cNvPr>
          <p:cNvSpPr/>
          <p:nvPr/>
        </p:nvSpPr>
        <p:spPr>
          <a:xfrm>
            <a:off x="2621280" y="1753928"/>
            <a:ext cx="896112" cy="17678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34F696-1798-460E-2335-E5CBD7DF4303}"/>
              </a:ext>
            </a:extLst>
          </p:cNvPr>
          <p:cNvSpPr/>
          <p:nvPr/>
        </p:nvSpPr>
        <p:spPr>
          <a:xfrm>
            <a:off x="1103376" y="1749552"/>
            <a:ext cx="640080" cy="1767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63" name="Google Shape;363;p54"/>
          <p:cNvSpPr txBox="1">
            <a:spLocks noGrp="1"/>
          </p:cNvSpPr>
          <p:nvPr>
            <p:ph type="title"/>
          </p:nvPr>
        </p:nvSpPr>
        <p:spPr>
          <a:xfrm>
            <a:off x="1353000" y="270500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Predictions</a:t>
            </a:r>
            <a:endParaRPr/>
          </a:p>
        </p:txBody>
      </p:sp>
      <p:sp>
        <p:nvSpPr>
          <p:cNvPr id="364" name="Google Shape;364;p54"/>
          <p:cNvSpPr txBox="1">
            <a:spLocks noGrp="1"/>
          </p:cNvSpPr>
          <p:nvPr>
            <p:ph type="subTitle" idx="1"/>
          </p:nvPr>
        </p:nvSpPr>
        <p:spPr>
          <a:xfrm>
            <a:off x="5935850" y="603688"/>
            <a:ext cx="3763800" cy="15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Binerianzing label 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Normalize data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Reform degrees 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balance classes </a:t>
            </a:r>
            <a:endParaRPr dirty="0"/>
          </a:p>
        </p:txBody>
      </p:sp>
      <p:pic>
        <p:nvPicPr>
          <p:cNvPr id="365" name="Google Shape;3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75" y="1031275"/>
            <a:ext cx="5663275" cy="3932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71" name="Google Shape;371;p55"/>
          <p:cNvSpPr txBox="1">
            <a:spLocks noGrp="1"/>
          </p:cNvSpPr>
          <p:nvPr>
            <p:ph type="title"/>
          </p:nvPr>
        </p:nvSpPr>
        <p:spPr>
          <a:xfrm>
            <a:off x="1202850" y="270500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Network</a:t>
            </a:r>
            <a:endParaRPr dirty="0"/>
          </a:p>
        </p:txBody>
      </p:sp>
      <p:sp>
        <p:nvSpPr>
          <p:cNvPr id="372" name="Google Shape;372;p55"/>
          <p:cNvSpPr txBox="1">
            <a:spLocks noGrp="1"/>
          </p:cNvSpPr>
          <p:nvPr>
            <p:ph type="subTitle" idx="1"/>
          </p:nvPr>
        </p:nvSpPr>
        <p:spPr>
          <a:xfrm>
            <a:off x="552600" y="997400"/>
            <a:ext cx="5522100" cy="8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50" dirty="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Epoch 150/150 22/22 [==============================] - 0s 7ms/step - loss: 0.5628 - accuracy: 0.7391 - val_loss: 0.5817 - val_accuracy: 0.7273 Test Loss: 0.5301, Test Accuracy: </a:t>
            </a:r>
            <a:r>
              <a:rPr lang="en" sz="1500" b="1" dirty="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76.30</a:t>
            </a:r>
            <a:r>
              <a:rPr lang="en" sz="1350" b="1" dirty="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%</a:t>
            </a:r>
            <a:endParaRPr sz="1600" b="1" dirty="0"/>
          </a:p>
        </p:txBody>
      </p:sp>
      <p:pic>
        <p:nvPicPr>
          <p:cNvPr id="373" name="Google Shape;3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625" y="114850"/>
            <a:ext cx="17788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25" y="1845500"/>
            <a:ext cx="6349176" cy="31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80" name="Google Shape;380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 Please feel free to ask any questions. 😄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>
            <a:spLocks noGrp="1"/>
          </p:cNvSpPr>
          <p:nvPr>
            <p:ph type="ctrTitle"/>
          </p:nvPr>
        </p:nvSpPr>
        <p:spPr>
          <a:xfrm>
            <a:off x="6356273" y="3518472"/>
            <a:ext cx="2511485" cy="1341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en" sz="3300" dirty="0">
                <a:latin typeface="Comfortaa Medium"/>
                <a:sym typeface="Comfortaa Medium"/>
              </a:rPr>
              <a:t>Leou Ying</a:t>
            </a:r>
            <a:br>
              <a:rPr lang="en" sz="2000" dirty="0">
                <a:latin typeface="Comfortaa Medium"/>
                <a:ea typeface="Comfortaa Medium"/>
                <a:cs typeface="Comfortaa Medium"/>
                <a:sym typeface="Comfortaa Medium"/>
              </a:rPr>
            </a:br>
            <a:r>
              <a:rPr lang="en-US" sz="1500" dirty="0"/>
              <a:t>Neuroscience Undergraduate Student</a:t>
            </a:r>
            <a:br>
              <a:rPr lang="en-US" sz="2000" dirty="0"/>
            </a:br>
            <a:endParaRPr sz="2000" dirty="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262" name="Google Shape;262;p42"/>
          <p:cNvPicPr preferRelativeResize="0"/>
          <p:nvPr/>
        </p:nvPicPr>
        <p:blipFill rotWithShape="1">
          <a:blip r:embed="rId3">
            <a:alphaModFix/>
          </a:blip>
          <a:srcRect l="13409" t="2190" r="42882" b="-2189"/>
          <a:stretch/>
        </p:blipFill>
        <p:spPr>
          <a:xfrm>
            <a:off x="6541040" y="353469"/>
            <a:ext cx="1988000" cy="29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2" name="Google Shape;311;p47">
            <a:extLst>
              <a:ext uri="{FF2B5EF4-FFF2-40B4-BE49-F238E27FC236}">
                <a16:creationId xmlns:a16="http://schemas.microsoft.com/office/drawing/2014/main" id="{3BBC3C68-3603-450E-A341-A383E69ACB7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9062" y="371625"/>
            <a:ext cx="2135791" cy="2930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49;p52">
            <a:extLst>
              <a:ext uri="{FF2B5EF4-FFF2-40B4-BE49-F238E27FC236}">
                <a16:creationId xmlns:a16="http://schemas.microsoft.com/office/drawing/2014/main" id="{8B3D1184-F04E-5AE4-6C00-01EE881B59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712" y="371625"/>
            <a:ext cx="2682906" cy="295931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Google Shape;309;p47">
            <a:extLst>
              <a:ext uri="{FF2B5EF4-FFF2-40B4-BE49-F238E27FC236}">
                <a16:creationId xmlns:a16="http://schemas.microsoft.com/office/drawing/2014/main" id="{672CAFD3-D9A5-C37F-0CAD-0DDA281995FF}"/>
              </a:ext>
            </a:extLst>
          </p:cNvPr>
          <p:cNvSpPr txBox="1">
            <a:spLocks/>
          </p:cNvSpPr>
          <p:nvPr/>
        </p:nvSpPr>
        <p:spPr>
          <a:xfrm>
            <a:off x="3502608" y="3330944"/>
            <a:ext cx="3214622" cy="192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omfortaa Medium"/>
                <a:ea typeface="Comfortaa Medium"/>
                <a:cs typeface="Comfortaa Medium"/>
                <a:sym typeface="Comfortaa Medium"/>
              </a:rPr>
              <a:t>Faezeh Sarlakifar</a:t>
            </a:r>
            <a:br>
              <a:rPr lang="en-US" sz="3600" dirty="0">
                <a:latin typeface="Comfortaa Medium"/>
                <a:ea typeface="Comfortaa Medium"/>
                <a:cs typeface="Comfortaa Medium"/>
                <a:sym typeface="Comfortaa Medium"/>
              </a:rPr>
            </a:br>
            <a:r>
              <a:rPr lang="en-US" sz="1600" dirty="0"/>
              <a:t>Computer Engineering Undergraduate Student</a:t>
            </a:r>
            <a:br>
              <a:rPr lang="en-US" sz="1600" dirty="0"/>
            </a:br>
            <a:endParaRPr lang="en-US" sz="3600" dirty="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" name="Google Shape;347;p52">
            <a:extLst>
              <a:ext uri="{FF2B5EF4-FFF2-40B4-BE49-F238E27FC236}">
                <a16:creationId xmlns:a16="http://schemas.microsoft.com/office/drawing/2014/main" id="{520B9358-0147-C010-13E4-F6F834D81E6B}"/>
              </a:ext>
            </a:extLst>
          </p:cNvPr>
          <p:cNvSpPr txBox="1">
            <a:spLocks/>
          </p:cNvSpPr>
          <p:nvPr/>
        </p:nvSpPr>
        <p:spPr>
          <a:xfrm>
            <a:off x="551742" y="3516746"/>
            <a:ext cx="3208840" cy="154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300" dirty="0">
                <a:latin typeface="Comfortaa Medium"/>
                <a:sym typeface="Comfortaa Medium"/>
              </a:rPr>
              <a:t>Sajjad Rezvani Khaledi</a:t>
            </a:r>
            <a:br>
              <a:rPr lang="en-US" sz="3400" dirty="0">
                <a:latin typeface="Comfortaa Medium"/>
                <a:ea typeface="Comfortaa Medium"/>
                <a:cs typeface="Comfortaa Medium"/>
                <a:sym typeface="Comfortaa Medium"/>
              </a:rPr>
            </a:br>
            <a:r>
              <a:rPr lang="en-US" sz="1500" dirty="0"/>
              <a:t>Electrical Engineering student</a:t>
            </a:r>
            <a:br>
              <a:rPr lang="en-US" sz="3600" dirty="0"/>
            </a:br>
            <a:endParaRPr lang="en-US" sz="3400" dirty="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>
            <a:spLocks noGrp="1"/>
          </p:cNvSpPr>
          <p:nvPr>
            <p:ph type="title"/>
          </p:nvPr>
        </p:nvSpPr>
        <p:spPr>
          <a:xfrm>
            <a:off x="1067108" y="299594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fortaa Medium"/>
                <a:ea typeface="Comfortaa Medium"/>
                <a:cs typeface="Comfortaa Medium"/>
                <a:sym typeface="Comfortaa Medium"/>
              </a:rPr>
              <a:t>The Switching Observer</a:t>
            </a:r>
            <a:endParaRPr dirty="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75" name="Google Shape;275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69" name="Google Shape;269;p43"/>
          <p:cNvSpPr txBox="1">
            <a:spLocks noGrp="1"/>
          </p:cNvSpPr>
          <p:nvPr>
            <p:ph type="body" idx="1"/>
          </p:nvPr>
        </p:nvSpPr>
        <p:spPr>
          <a:xfrm>
            <a:off x="1067108" y="1009636"/>
            <a:ext cx="4744497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Laquitaine &amp; Gardner found evidence for the “Switching Observer” (dataset 3 :</a:t>
            </a:r>
            <a:r>
              <a:rPr lang="en-US" sz="1400" dirty="0" err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Laquitaine</a:t>
            </a:r>
            <a:r>
              <a:rPr lang="en-US" sz="14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&amp; Gardner 2017)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72" name="Google Shape;272;p43"/>
          <p:cNvSpPr txBox="1"/>
          <p:nvPr/>
        </p:nvSpPr>
        <p:spPr>
          <a:xfrm>
            <a:off x="3640350" y="4188350"/>
            <a:ext cx="19986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93CE1F-8723-AD64-7BD0-2D9DC877C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54"/>
          <a:stretch/>
        </p:blipFill>
        <p:spPr>
          <a:xfrm>
            <a:off x="406624" y="2116844"/>
            <a:ext cx="4772092" cy="2559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7165C4-636F-56B0-B74B-29B7F3C3A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178" y="2116844"/>
            <a:ext cx="3839498" cy="25596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A9A1F-1747-AA3A-7943-74EA2E5DE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33"/>
          <a:stretch/>
        </p:blipFill>
        <p:spPr>
          <a:xfrm>
            <a:off x="0" y="1470660"/>
            <a:ext cx="5596161" cy="2682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3935CA-38DF-A201-0F4B-467EF6024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599" y="1325891"/>
            <a:ext cx="3406821" cy="2909041"/>
          </a:xfrm>
          <a:prstGeom prst="rect">
            <a:avLst/>
          </a:prstGeom>
        </p:spPr>
      </p:pic>
      <p:sp>
        <p:nvSpPr>
          <p:cNvPr id="12" name="Google Shape;268;p43">
            <a:extLst>
              <a:ext uri="{FF2B5EF4-FFF2-40B4-BE49-F238E27FC236}">
                <a16:creationId xmlns:a16="http://schemas.microsoft.com/office/drawing/2014/main" id="{FB7C8AE2-5B92-65BC-E729-1BFF95F910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475" y="33211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fortaa Medium"/>
                <a:ea typeface="Comfortaa Medium"/>
                <a:cs typeface="Comfortaa Medium"/>
                <a:sym typeface="Comfortaa Medium"/>
              </a:rPr>
              <a:t>Example Priors</a:t>
            </a:r>
            <a:endParaRPr dirty="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  <p:extLst>
      <p:ext uri="{BB962C8B-B14F-4D97-AF65-F5344CB8AC3E}">
        <p14:creationId xmlns:p14="http://schemas.microsoft.com/office/powerpoint/2010/main" val="560810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DC172F-DA37-C537-4964-5CDE3E8E3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584" y="305571"/>
            <a:ext cx="4352976" cy="4532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452FB-513C-45A9-C4C7-136EE89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1124374"/>
            <a:ext cx="4732020" cy="3338836"/>
          </a:xfrm>
          <a:prstGeom prst="rect">
            <a:avLst/>
          </a:prstGeom>
        </p:spPr>
      </p:pic>
      <p:sp>
        <p:nvSpPr>
          <p:cNvPr id="6" name="Google Shape;268;p43">
            <a:extLst>
              <a:ext uri="{FF2B5EF4-FFF2-40B4-BE49-F238E27FC236}">
                <a16:creationId xmlns:a16="http://schemas.microsoft.com/office/drawing/2014/main" id="{B847B52D-425B-1BE9-12E2-0F949C2D3A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7108" y="305571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fortaa Medium"/>
                <a:ea typeface="Comfortaa Medium"/>
                <a:cs typeface="Comfortaa Medium"/>
                <a:sym typeface="Comfortaa Medium"/>
              </a:rPr>
              <a:t>DataSet plot</a:t>
            </a:r>
            <a:endParaRPr dirty="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>
            <a:spLocks noGrp="1"/>
          </p:cNvSpPr>
          <p:nvPr>
            <p:ph type="title"/>
          </p:nvPr>
        </p:nvSpPr>
        <p:spPr>
          <a:xfrm>
            <a:off x="1127475" y="513350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omfortaa Medium"/>
                <a:ea typeface="Comfortaa Medium"/>
                <a:cs typeface="Comfortaa Medium"/>
                <a:sym typeface="Comfortaa Medium"/>
              </a:rPr>
              <a:t>The Switching Observer</a:t>
            </a:r>
            <a:endParaRPr dirty="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93" name="Google Shape;293;p45"/>
          <p:cNvSpPr txBox="1">
            <a:spLocks noGrp="1"/>
          </p:cNvSpPr>
          <p:nvPr>
            <p:ph type="body" idx="1"/>
          </p:nvPr>
        </p:nvSpPr>
        <p:spPr>
          <a:xfrm>
            <a:off x="944595" y="1181150"/>
            <a:ext cx="5520900" cy="1028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We hypothesized that this switch process could be modelled by a </a:t>
            </a:r>
            <a:r>
              <a:rPr lang="en" b="1" i="1" dirty="0"/>
              <a:t>Drift-Diffusion model, </a:t>
            </a:r>
            <a:r>
              <a:rPr lang="en" dirty="0"/>
              <a:t>which may tell us about a relationship between this </a:t>
            </a:r>
            <a:r>
              <a:rPr lang="en" b="1" dirty="0"/>
              <a:t>switch and the reaction time.</a:t>
            </a:r>
            <a:endParaRPr b="1" dirty="0"/>
          </a:p>
        </p:txBody>
      </p:sp>
      <p:pic>
        <p:nvPicPr>
          <p:cNvPr id="294" name="Google Shape;294;p45"/>
          <p:cNvPicPr preferRelativeResize="0"/>
          <p:nvPr/>
        </p:nvPicPr>
        <p:blipFill rotWithShape="1">
          <a:blip r:embed="rId3">
            <a:alphaModFix/>
          </a:blip>
          <a:srcRect l="10278" t="6237" r="5261" b="7249"/>
          <a:stretch/>
        </p:blipFill>
        <p:spPr>
          <a:xfrm>
            <a:off x="1039620" y="2026250"/>
            <a:ext cx="4180080" cy="245431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5"/>
          <p:cNvSpPr txBox="1"/>
          <p:nvPr/>
        </p:nvSpPr>
        <p:spPr>
          <a:xfrm>
            <a:off x="1860810" y="4434150"/>
            <a:ext cx="22605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100"/>
              <a:buFont typeface="Roboto"/>
              <a:buNone/>
            </a:pPr>
            <a:r>
              <a:rPr lang="en" sz="1100" dirty="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100" dirty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Mikkel C Vinding</a:t>
            </a:r>
            <a:r>
              <a:rPr lang="en" sz="1100" dirty="0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et al.)</a:t>
            </a:r>
            <a:endParaRPr sz="1100" dirty="0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>
            <a:spLocks noGrp="1"/>
          </p:cNvSpPr>
          <p:nvPr>
            <p:ph type="title"/>
          </p:nvPr>
        </p:nvSpPr>
        <p:spPr>
          <a:xfrm>
            <a:off x="1067108" y="3298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fortaa Medium"/>
                <a:ea typeface="Comfortaa Medium"/>
                <a:cs typeface="Comfortaa Medium"/>
                <a:sym typeface="Comfortaa Medium"/>
              </a:rPr>
              <a:t>Reaction Time in the dataset</a:t>
            </a:r>
            <a:endParaRPr dirty="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304" name="Google Shape;304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02" name="Google Shape;302;p46"/>
          <p:cNvSpPr txBox="1">
            <a:spLocks noGrp="1"/>
          </p:cNvSpPr>
          <p:nvPr>
            <p:ph type="body" idx="1"/>
          </p:nvPr>
        </p:nvSpPr>
        <p:spPr>
          <a:xfrm>
            <a:off x="624555" y="142017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the data, we examined:</a:t>
            </a: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Reaction Time v.s. Motion Coherence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Reaction Time v.s Standard deviation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Reaction time wrt prior-likelihood proximity to estimation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Reaction time wrt start-angle proximity to estimation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Reaction time wrt start-angle proximity to prior/likelihood</a:t>
            </a:r>
            <a:endParaRPr dirty="0"/>
          </a:p>
        </p:txBody>
      </p:sp>
      <p:pic>
        <p:nvPicPr>
          <p:cNvPr id="303" name="Google Shape;3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281" y="2263140"/>
            <a:ext cx="3245344" cy="2394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>
            <a:spLocks noGrp="1"/>
          </p:cNvSpPr>
          <p:nvPr>
            <p:ph type="title"/>
          </p:nvPr>
        </p:nvSpPr>
        <p:spPr>
          <a:xfrm>
            <a:off x="1067108" y="3110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fortaa Medium"/>
                <a:ea typeface="Comfortaa Medium"/>
                <a:cs typeface="Comfortaa Medium"/>
                <a:sym typeface="Comfortaa Medium"/>
              </a:rPr>
              <a:t>The Drift Diffusion Model (DDM)</a:t>
            </a:r>
            <a:endParaRPr dirty="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326" name="Google Shape;326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25" name="Google Shape;325;p49"/>
          <p:cNvPicPr preferRelativeResize="0"/>
          <p:nvPr/>
        </p:nvPicPr>
        <p:blipFill rotWithShape="1">
          <a:blip r:embed="rId3">
            <a:alphaModFix/>
          </a:blip>
          <a:srcRect l="17769" t="25439"/>
          <a:stretch/>
        </p:blipFill>
        <p:spPr>
          <a:xfrm>
            <a:off x="1303020" y="1326570"/>
            <a:ext cx="5326380" cy="3230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title"/>
          </p:nvPr>
        </p:nvSpPr>
        <p:spPr>
          <a:xfrm>
            <a:off x="1067108" y="30340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fortaa Medium"/>
                <a:ea typeface="Comfortaa Medium"/>
                <a:cs typeface="Comfortaa Medium"/>
                <a:sym typeface="Comfortaa Medium"/>
              </a:rPr>
              <a:t>The Drift Diffusion Model (DDM)</a:t>
            </a:r>
            <a:endParaRPr dirty="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318" name="Google Shape;31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19" name="Google Shape;3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510" y="1192473"/>
            <a:ext cx="5377275" cy="33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596</Words>
  <Application>Microsoft Office PowerPoint</Application>
  <PresentationFormat>On-screen Show (16:9)</PresentationFormat>
  <Paragraphs>71</Paragraphs>
  <Slides>16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32" baseType="lpstr">
      <vt:lpstr>Poppins</vt:lpstr>
      <vt:lpstr>Courier New</vt:lpstr>
      <vt:lpstr>Inter</vt:lpstr>
      <vt:lpstr>Comfortaa SemiBold</vt:lpstr>
      <vt:lpstr>Roboto</vt:lpstr>
      <vt:lpstr>Comfortaa Medium</vt:lpstr>
      <vt:lpstr>League Spartan Medium</vt:lpstr>
      <vt:lpstr>Comfortaa</vt:lpstr>
      <vt:lpstr>League Spartan</vt:lpstr>
      <vt:lpstr>Arial</vt:lpstr>
      <vt:lpstr>Calibri</vt:lpstr>
      <vt:lpstr>Open Sans Medium</vt:lpstr>
      <vt:lpstr>Lato Light</vt:lpstr>
      <vt:lpstr>Simple Light</vt:lpstr>
      <vt:lpstr>Modern Monochrome - v1</vt:lpstr>
      <vt:lpstr>Simple Light</vt:lpstr>
      <vt:lpstr>Modeling Human Perceptual Inference by Drift Diffusion Model and Neural Network</vt:lpstr>
      <vt:lpstr>Leou Ying Neuroscience Undergraduate Student </vt:lpstr>
      <vt:lpstr>The Switching Observer</vt:lpstr>
      <vt:lpstr>Example Priors</vt:lpstr>
      <vt:lpstr>DataSet plot</vt:lpstr>
      <vt:lpstr>The Switching Observer </vt:lpstr>
      <vt:lpstr>Reaction Time in the dataset</vt:lpstr>
      <vt:lpstr>The Drift Diffusion Model (DDM)</vt:lpstr>
      <vt:lpstr>The Drift Diffusion Model (DDM)</vt:lpstr>
      <vt:lpstr>PowerPoint Presentation</vt:lpstr>
      <vt:lpstr>PowerPoint Presentation</vt:lpstr>
      <vt:lpstr>The Drift Diffusion Model (DDM)</vt:lpstr>
      <vt:lpstr>Modeling to find correlation</vt:lpstr>
      <vt:lpstr>Model Predictions</vt:lpstr>
      <vt:lpstr>Neural Network</vt:lpstr>
      <vt:lpstr>Thank you. Please feel free to ask any questions. 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Human Perceptual Inference by Drift Diffusion Model and Neural Network</dc:title>
  <dc:creator>ACER</dc:creator>
  <cp:lastModifiedBy>Sajjad Rezvani</cp:lastModifiedBy>
  <cp:revision>2</cp:revision>
  <dcterms:modified xsi:type="dcterms:W3CDTF">2023-11-15T12:40:08Z</dcterms:modified>
</cp:coreProperties>
</file>